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4"/>
  </p:notesMasterIdLst>
  <p:sldIdLst>
    <p:sldId id="859" r:id="rId2"/>
    <p:sldId id="1017" r:id="rId3"/>
    <p:sldId id="1018" r:id="rId4"/>
    <p:sldId id="1038" r:id="rId5"/>
    <p:sldId id="1039" r:id="rId6"/>
    <p:sldId id="1040" r:id="rId7"/>
    <p:sldId id="1019" r:id="rId8"/>
    <p:sldId id="1021" r:id="rId9"/>
    <p:sldId id="1024" r:id="rId10"/>
    <p:sldId id="1026" r:id="rId11"/>
    <p:sldId id="1041" r:id="rId12"/>
    <p:sldId id="1027" r:id="rId13"/>
    <p:sldId id="1042" r:id="rId14"/>
    <p:sldId id="1043" r:id="rId15"/>
    <p:sldId id="1044" r:id="rId16"/>
    <p:sldId id="1032" r:id="rId17"/>
    <p:sldId id="1033" r:id="rId18"/>
    <p:sldId id="1045" r:id="rId19"/>
    <p:sldId id="1046" r:id="rId20"/>
    <p:sldId id="1034" r:id="rId21"/>
    <p:sldId id="1035" r:id="rId22"/>
    <p:sldId id="1047" r:id="rId2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94" d="100"/>
          <a:sy n="94" d="100"/>
        </p:scale>
        <p:origin x="90" y="33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2025/6/24</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实验班全程提优训练 高中语文 选择性必修</a:t>
            </a:r>
            <a:r>
              <a:rPr lang="en-US" altLang="zh-CN" sz="2000" smtClean="0">
                <a:solidFill>
                  <a:prstClr val="black"/>
                </a:solidFill>
                <a:latin typeface="楷体" panose="02010609060101010101" pitchFamily="49" charset="-122"/>
                <a:ea typeface="楷体" panose="02010609060101010101" pitchFamily="49" charset="-122"/>
              </a:rPr>
              <a:t> </a:t>
            </a:r>
            <a:r>
              <a:rPr lang="zh-CN" altLang="en-US" sz="2000" smtClean="0">
                <a:solidFill>
                  <a:prstClr val="black"/>
                </a:solidFill>
                <a:latin typeface="楷体" panose="02010609060101010101" pitchFamily="49" charset="-122"/>
                <a:ea typeface="楷体" panose="02010609060101010101" pitchFamily="49" charset="-122"/>
              </a:rPr>
              <a:t>上册</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2025/6/24</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第三单元  外国作家作品研习</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9  </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复　　活</a:t>
            </a:r>
            <a:r>
              <a:rPr lang="en-US" altLang="zh-CN"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节选</a:t>
            </a:r>
            <a:r>
              <a:rPr lang="en-US" altLang="zh-CN"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07546"/>
            <a:ext cx="11485848" cy="576248"/>
          </a:xfrm>
        </p:spPr>
        <p:txBody>
          <a:bodyPr/>
          <a:lstStyle/>
          <a:p>
            <a:pPr algn="ctr" hangingPunct="0">
              <a:spcAft>
                <a:spcPts val="0"/>
              </a:spcAft>
            </a:pPr>
            <a:r>
              <a:rPr lang="zh-CN" altLang="zh-CN" b="1" dirty="0">
                <a:solidFill>
                  <a:srgbClr val="F79344"/>
                </a:solidFill>
                <a:latin typeface="Times New Roman" panose="02020603050405020304" pitchFamily="18" charset="0"/>
                <a:ea typeface="宋体" panose="02010600030101010101" pitchFamily="2" charset="-122"/>
                <a:cs typeface="Times New Roman" panose="02020603050405020304" pitchFamily="18" charset="0"/>
              </a:rPr>
              <a:t>环境描写的常见</a:t>
            </a:r>
            <a:r>
              <a:rPr lang="zh-CN" altLang="zh-CN" b="1" dirty="0" smtClean="0">
                <a:solidFill>
                  <a:srgbClr val="F79344"/>
                </a:solidFill>
                <a:latin typeface="Times New Roman" panose="02020603050405020304" pitchFamily="18" charset="0"/>
                <a:ea typeface="宋体" panose="02010600030101010101" pitchFamily="2" charset="-122"/>
                <a:cs typeface="Times New Roman" panose="02020603050405020304" pitchFamily="18" charset="0"/>
              </a:rPr>
              <a:t>技巧</a:t>
            </a:r>
            <a:endParaRPr lang="en-US" altLang="zh-CN" b="1" dirty="0" smtClean="0">
              <a:solidFill>
                <a:srgbClr val="F79344"/>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1XBS3.EPS" descr="id:2147488647;FounderCES"/>
          <p:cNvPicPr/>
          <p:nvPr/>
        </p:nvPicPr>
        <p:blipFill>
          <a:blip r:embed="rId2"/>
          <a:stretch>
            <a:fillRect/>
          </a:stretch>
        </p:blipFill>
        <p:spPr>
          <a:xfrm>
            <a:off x="342748" y="755651"/>
            <a:ext cx="2015490" cy="370840"/>
          </a:xfrm>
          <a:prstGeom prst="rect">
            <a:avLst/>
          </a:prstGeom>
        </p:spPr>
      </p:pic>
      <p:graphicFrame>
        <p:nvGraphicFramePr>
          <p:cNvPr id="4" name="表格 3"/>
          <p:cNvGraphicFramePr>
            <a:graphicFrameLocks noGrp="1"/>
          </p:cNvGraphicFramePr>
          <p:nvPr>
            <p:extLst>
              <p:ext uri="{D42A27DB-BD31-4B8C-83A1-F6EECF244321}">
                <p14:modId xmlns:p14="http://schemas.microsoft.com/office/powerpoint/2010/main" val="4249672685"/>
              </p:ext>
            </p:extLst>
          </p:nvPr>
        </p:nvGraphicFramePr>
        <p:xfrm>
          <a:off x="343712" y="1942418"/>
          <a:ext cx="11502990" cy="3502806"/>
        </p:xfrm>
        <a:graphic>
          <a:graphicData uri="http://schemas.openxmlformats.org/drawingml/2006/table">
            <a:tbl>
              <a:tblPr firstRow="1" firstCol="1" bandRow="1"/>
              <a:tblGrid>
                <a:gridCol w="1431014">
                  <a:extLst>
                    <a:ext uri="{9D8B030D-6E8A-4147-A177-3AD203B41FA5}">
                      <a16:colId xmlns:a16="http://schemas.microsoft.com/office/drawing/2014/main" val="569229471"/>
                    </a:ext>
                  </a:extLst>
                </a:gridCol>
                <a:gridCol w="10071976">
                  <a:extLst>
                    <a:ext uri="{9D8B030D-6E8A-4147-A177-3AD203B41FA5}">
                      <a16:colId xmlns:a16="http://schemas.microsoft.com/office/drawing/2014/main" val="2843164298"/>
                    </a:ext>
                  </a:extLst>
                </a:gridCol>
              </a:tblGrid>
              <a:tr h="3502806">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描写技巧</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场面描写、细节描写、白描</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粗笔勾勒、突出特征</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、细描</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精雕细刻</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浓墨重彩</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也称工笔</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动静结合、虚实结合、正侧结合、点面结合、明暗对比、声色结合、色彩搭配。</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烘托、映衬、象征等。</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借助修辞手法来描写。</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03728316"/>
                  </a:ext>
                </a:extLst>
              </a:tr>
            </a:tbl>
          </a:graphicData>
        </a:graphic>
      </p:graphicFrame>
    </p:spTree>
    <p:extLst>
      <p:ext uri="{BB962C8B-B14F-4D97-AF65-F5344CB8AC3E}">
        <p14:creationId xmlns:p14="http://schemas.microsoft.com/office/powerpoint/2010/main" val="14785072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2207814899"/>
              </p:ext>
            </p:extLst>
          </p:nvPr>
        </p:nvGraphicFramePr>
        <p:xfrm>
          <a:off x="334568" y="1268760"/>
          <a:ext cx="11521278" cy="2350678"/>
        </p:xfrm>
        <a:graphic>
          <a:graphicData uri="http://schemas.openxmlformats.org/drawingml/2006/table">
            <a:tbl>
              <a:tblPr firstRow="1" firstCol="1" bandRow="1"/>
              <a:tblGrid>
                <a:gridCol w="1493497">
                  <a:extLst>
                    <a:ext uri="{9D8B030D-6E8A-4147-A177-3AD203B41FA5}">
                      <a16:colId xmlns:a16="http://schemas.microsoft.com/office/drawing/2014/main" val="569229471"/>
                    </a:ext>
                  </a:extLst>
                </a:gridCol>
                <a:gridCol w="10027781">
                  <a:extLst>
                    <a:ext uri="{9D8B030D-6E8A-4147-A177-3AD203B41FA5}">
                      <a16:colId xmlns:a16="http://schemas.microsoft.com/office/drawing/2014/main" val="2843164298"/>
                    </a:ext>
                  </a:extLst>
                </a:gridCol>
              </a:tblGrid>
              <a:tr h="2350678">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描写角度</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感觉角度</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视觉、听觉、味觉、嗅觉、触觉等。</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形、声、色角度</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观察角度</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定点观察、移步换景、仰视、平视、俯视等。</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写景顺序</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由远及近、由近及远</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由高及低、由低及高</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由内及外、由外及内等。</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62002009"/>
                  </a:ext>
                </a:extLst>
              </a:tr>
            </a:tbl>
          </a:graphicData>
        </a:graphic>
      </p:graphicFrame>
    </p:spTree>
    <p:extLst>
      <p:ext uri="{BB962C8B-B14F-4D97-AF65-F5344CB8AC3E}">
        <p14:creationId xmlns:p14="http://schemas.microsoft.com/office/powerpoint/2010/main" val="5987125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algn="ctr" hangingPunct="0">
              <a:spcAft>
                <a:spcPts val="0"/>
              </a:spcAft>
            </a:pPr>
            <a:r>
              <a:rPr lang="zh-CN" altLang="zh-CN" b="1" dirty="0">
                <a:solidFill>
                  <a:srgbClr val="F79344"/>
                </a:solidFill>
                <a:latin typeface="Times New Roman" panose="02020603050405020304" pitchFamily="18" charset="0"/>
                <a:ea typeface="宋体" panose="02010600030101010101" pitchFamily="2" charset="-122"/>
                <a:cs typeface="Times New Roman" panose="02020603050405020304" pitchFamily="18" charset="0"/>
              </a:rPr>
              <a:t>环境描写的解题策略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EB6262"/>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B6262"/>
                </a:solidFill>
                <a:latin typeface="Times New Roman" panose="02020603050405020304" pitchFamily="18" charset="0"/>
                <a:ea typeface="黑体" panose="02010609060101010101" pitchFamily="49" charset="-122"/>
                <a:cs typeface="Times New Roman" panose="02020603050405020304" pitchFamily="18" charset="0"/>
              </a:rPr>
              <a:t>三抓法</a:t>
            </a:r>
            <a:r>
              <a:rPr lang="en-US" altLang="zh-CN" b="1" dirty="0">
                <a:solidFill>
                  <a:srgbClr val="EB6262"/>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B6262"/>
                </a:solidFill>
                <a:latin typeface="Times New Roman" panose="02020603050405020304" pitchFamily="18" charset="0"/>
                <a:ea typeface="黑体" panose="02010609060101010101" pitchFamily="49" charset="-122"/>
                <a:cs typeface="Times New Roman" panose="02020603050405020304" pitchFamily="18" charset="0"/>
              </a:rPr>
              <a:t>准确概括环境特点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C7205C"/>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C7205C"/>
                </a:solidFill>
                <a:latin typeface="Times New Roman" panose="02020603050405020304" pitchFamily="18" charset="0"/>
                <a:ea typeface="黑体" panose="02010609060101010101" pitchFamily="49" charset="-122"/>
                <a:cs typeface="Times New Roman" panose="02020603050405020304" pitchFamily="18" charset="0"/>
              </a:rPr>
              <a:t>抓题干要求</a:t>
            </a:r>
            <a:r>
              <a:rPr lang="zh-CN" altLang="zh-CN" b="1" dirty="0">
                <a:solidFill>
                  <a:srgbClr val="C7205C"/>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分清环境描写是自然环境还是社会环境。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C7205C"/>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C7205C"/>
                </a:solidFill>
                <a:latin typeface="Times New Roman" panose="02020603050405020304" pitchFamily="18" charset="0"/>
                <a:ea typeface="黑体" panose="02010609060101010101" pitchFamily="49" charset="-122"/>
                <a:cs typeface="Times New Roman" panose="02020603050405020304" pitchFamily="18" charset="0"/>
              </a:rPr>
              <a:t>抓景物类别</a:t>
            </a:r>
            <a:r>
              <a:rPr lang="zh-CN" altLang="zh-CN" b="1" dirty="0">
                <a:solidFill>
                  <a:srgbClr val="C7205C"/>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依类概括特点。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社会环境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注意人物活动的场所，如家庭、街道及工作地点等，分析它们呈现出怎样的特点；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弄清楚在此场所中的人际关系是友善，还是紧张或冷漠等；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要注意人物的生活、工作状态和心境特点，是压抑还是愉悦等。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自然环境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：要注意写了什么景物，这些景物有什么共同特征。</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736241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a:solidFill>
                  <a:srgbClr val="C7205C"/>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C7205C"/>
                </a:solidFill>
                <a:latin typeface="Times New Roman" panose="02020603050405020304" pitchFamily="18" charset="0"/>
                <a:ea typeface="黑体" panose="02010609060101010101" pitchFamily="49" charset="-122"/>
                <a:cs typeface="Times New Roman" panose="02020603050405020304" pitchFamily="18" charset="0"/>
              </a:rPr>
              <a:t>抓景物修饰词</a:t>
            </a:r>
            <a:r>
              <a:rPr lang="zh-CN" altLang="zh-CN" b="1" dirty="0">
                <a:solidFill>
                  <a:srgbClr val="C7205C"/>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提炼景物特点。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小说描写环境，往往要对景物进行修饰性的描述，抓住这些修饰性的词语，即可提炼出景物特点。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如《林黛玉进贾府》中对荣禧堂的描写：大院落、大正房、轩昂壮丽、大匾、大字、大画等。据这些词，即可提炼出荣禧堂的特点：高大华美，壮丽轩昂。又如鲁迅小说《祝福》开头的环境描写，灰白色晚云的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沉重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、爆竹的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钝响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、火药香气的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幽微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，这些词语写出了环境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沉重压抑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的特点。</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130799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19194"/>
          </a:xfrm>
        </p:spPr>
        <p:txBody>
          <a:bodyPr/>
          <a:lstStyle/>
          <a:p>
            <a:pPr hangingPunct="0">
              <a:lnSpc>
                <a:spcPct val="140000"/>
              </a:lnSpc>
              <a:spcAft>
                <a:spcPts val="0"/>
              </a:spcAft>
            </a:pPr>
            <a:r>
              <a:rPr lang="zh-CN" altLang="zh-CN" b="1" dirty="0">
                <a:solidFill>
                  <a:srgbClr val="EB6262"/>
                </a:solidFill>
                <a:latin typeface="Times New Roman" panose="02020603050405020304" pitchFamily="18" charset="0"/>
                <a:ea typeface="黑体" panose="02010609060101010101" pitchFamily="49" charset="-122"/>
                <a:cs typeface="Times New Roman" panose="02020603050405020304" pitchFamily="18" charset="0"/>
              </a:rPr>
              <a:t>环境描写作用类题目的步骤</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第一步：找到环境描写的具体语句，分析环境的特点。通过环境的特点推知作者描写此环境的作用。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第二步：找到分析环境描写作用的思维角度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环境方面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交代故事发生的时间、地点、背景；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暗示社会环境；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营造氛围，渲染气氛，奠定基调。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人物方面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烘托心情；</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表现身份、地位、性格等；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暗示命运</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情节方面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暗示或推动情节发展；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为后面情节的发展做铺垫或制造悬念；</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作为情节发展的线索，使文脉更清晰或有起伏波折；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相互照应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照应标题或开头或结尾等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，文脉更加紧凑完整。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主题方面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揭示主题；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深化主旨；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暗示社会本质特征。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229933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答题模板：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模板一：</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突出</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烘托、描写、交代</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了</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活动</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提供了背景，与</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情节</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形成对比</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模板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烘托</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衬托、映衬</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了</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思想品质、精神世界</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，有助于塑造</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的</a:t>
            </a:r>
            <a:endParaRPr lang="en-US" altLang="zh-CN" b="1" dirty="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形象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50082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本课</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文学类文本阅读拓展提优</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P65</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4" name="21XBS5.EPS" descr="id:2147488654;FounderCES"/>
          <p:cNvPicPr/>
          <p:nvPr/>
        </p:nvPicPr>
        <p:blipFill>
          <a:blip r:embed="rId2"/>
          <a:stretch>
            <a:fillRect/>
          </a:stretch>
        </p:blipFill>
        <p:spPr>
          <a:xfrm>
            <a:off x="342748" y="3643571"/>
            <a:ext cx="2015490" cy="370840"/>
          </a:xfrm>
          <a:prstGeom prst="rect">
            <a:avLst/>
          </a:prstGeom>
        </p:spPr>
      </p:pic>
      <p:pic>
        <p:nvPicPr>
          <p:cNvPr id="5" name="手指.EPS" descr="id:2147488661;FounderCES"/>
          <p:cNvPicPr/>
          <p:nvPr/>
        </p:nvPicPr>
        <p:blipFill>
          <a:blip r:embed="rId3"/>
          <a:stretch>
            <a:fillRect/>
          </a:stretch>
        </p:blipFill>
        <p:spPr>
          <a:xfrm>
            <a:off x="2406267" y="3706526"/>
            <a:ext cx="601648" cy="261744"/>
          </a:xfrm>
          <a:prstGeom prst="rect">
            <a:avLst/>
          </a:prstGeom>
        </p:spPr>
      </p:pic>
    </p:spTree>
    <p:extLst>
      <p:ext uri="{BB962C8B-B14F-4D97-AF65-F5344CB8AC3E}">
        <p14:creationId xmlns:p14="http://schemas.microsoft.com/office/powerpoint/2010/main" val="26170553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81869"/>
            <a:ext cx="11485848" cy="3900235"/>
          </a:xfrm>
        </p:spPr>
        <p:txBody>
          <a:bodyPr/>
          <a:lstStyle/>
          <a:p>
            <a:pPr hangingPunct="0">
              <a:spcAft>
                <a:spcPts val="0"/>
              </a:spcAft>
            </a:pPr>
            <a:r>
              <a:rPr lang="en-US" altLang="zh-CN" b="1" dirty="0">
                <a:solidFill>
                  <a:srgbClr val="EB6262"/>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EB6262"/>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B6262"/>
                </a:solidFill>
                <a:latin typeface="Times New Roman" panose="02020603050405020304" pitchFamily="18" charset="0"/>
                <a:ea typeface="黑体" panose="02010609060101010101" pitchFamily="49" charset="-122"/>
                <a:cs typeface="Times New Roman" panose="02020603050405020304" pitchFamily="18" charset="0"/>
              </a:rPr>
              <a:t>名人名言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b="1" dirty="0">
                <a:solidFill>
                  <a:srgbClr val="F79344"/>
                </a:solidFill>
                <a:latin typeface="Times New Roman" panose="02020603050405020304" pitchFamily="18" charset="0"/>
                <a:ea typeface="宋体" panose="02010600030101010101" pitchFamily="2" charset="-122"/>
                <a:cs typeface="Times New Roman" panose="02020603050405020304" pitchFamily="18" charset="0"/>
              </a:rPr>
              <a:t>列夫</a:t>
            </a:r>
            <a:r>
              <a:rPr lang="en-US" altLang="zh-CN" b="1" dirty="0">
                <a:solidFill>
                  <a:srgbClr val="F79344"/>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F79344"/>
                </a:solidFill>
                <a:latin typeface="Times New Roman" panose="02020603050405020304" pitchFamily="18" charset="0"/>
                <a:ea typeface="宋体" panose="02010600030101010101" pitchFamily="2" charset="-122"/>
                <a:cs typeface="Times New Roman" panose="02020603050405020304" pitchFamily="18" charset="0"/>
              </a:rPr>
              <a:t>托尔斯泰的名言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幸福的家庭都是相似的，不幸的家庭各有各的不幸。</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如果学生在学校里领悟的结果是使自我什么也不会创造，那他的生命永远是模仿和抄袭。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人生不是一种享乐，而是一桩十分沉重的工作。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人生的一切变化，一切魅力，一切美都是由光明和阴影构成的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素养养成记.EPS" descr="id:2147488668;FounderCES"/>
          <p:cNvPicPr/>
          <p:nvPr/>
        </p:nvPicPr>
        <p:blipFill>
          <a:blip r:embed="rId2"/>
          <a:stretch>
            <a:fillRect/>
          </a:stretch>
        </p:blipFill>
        <p:spPr>
          <a:xfrm>
            <a:off x="3759359" y="755651"/>
            <a:ext cx="4671695" cy="485775"/>
          </a:xfrm>
          <a:prstGeom prst="rect">
            <a:avLst/>
          </a:prstGeom>
        </p:spPr>
      </p:pic>
      <p:pic>
        <p:nvPicPr>
          <p:cNvPr id="4" name="21XBS8.EPS" descr="id:2147488675;FounderCES"/>
          <p:cNvPicPr/>
          <p:nvPr/>
        </p:nvPicPr>
        <p:blipFill>
          <a:blip r:embed="rId3"/>
          <a:stretch>
            <a:fillRect/>
          </a:stretch>
        </p:blipFill>
        <p:spPr>
          <a:xfrm>
            <a:off x="342748" y="1349821"/>
            <a:ext cx="2015490" cy="370840"/>
          </a:xfrm>
          <a:prstGeom prst="rect">
            <a:avLst/>
          </a:prstGeom>
        </p:spPr>
      </p:pic>
    </p:spTree>
    <p:extLst>
      <p:ext uri="{BB962C8B-B14F-4D97-AF65-F5344CB8AC3E}">
        <p14:creationId xmlns:p14="http://schemas.microsoft.com/office/powerpoint/2010/main" val="40456770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人过生活在多大程度上按照自己的思想，在多大程度上顺从别人的想法，这是人与人之间重大区别之一。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重要的不是知识的多寡，甚至也不是它们的准确性如何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因为完全准确的知识现在没有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将来也绝不会有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，而是它们的合理的内在联系，即知识应能从一切方面阐明世界。</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154702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dirty="0">
                <a:solidFill>
                  <a:srgbClr val="EB6262"/>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EB6262"/>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B6262"/>
                </a:solidFill>
                <a:latin typeface="Times New Roman" panose="02020603050405020304" pitchFamily="18" charset="0"/>
                <a:ea typeface="黑体" panose="02010609060101010101" pitchFamily="49" charset="-122"/>
                <a:cs typeface="Times New Roman" panose="02020603050405020304" pitchFamily="18" charset="0"/>
              </a:rPr>
              <a:t>名家故事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b="1" dirty="0">
                <a:solidFill>
                  <a:srgbClr val="F79344"/>
                </a:solidFill>
                <a:latin typeface="Times New Roman" panose="02020603050405020304" pitchFamily="18" charset="0"/>
                <a:ea typeface="宋体" panose="02010600030101010101" pitchFamily="2" charset="-122"/>
                <a:cs typeface="Times New Roman" panose="02020603050405020304" pitchFamily="18" charset="0"/>
              </a:rPr>
              <a:t>托尔斯泰收徒</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托尔斯泰写作出名之后，常有人慕名前来，希望能够拜他为师，学习写作。对于那些明显带有功利心的人，托尔斯泰总是一口拒绝。</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天，有两个年轻人同时找到托尔斯泰，他们都自称喜欢文学，读过他所有的作品，坚持要留下来。托尔斯泰看过他们写的东西，感觉还算有灵气，但他精力有限，只想收下其中一个人，一时难以取舍，只好继续观察。</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00817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阳光晴好的日子，托尔斯泰整理收藏的书籍，顺便把它们搬到院子里去晒。书很多，他搬得十分吃力。恰巧，两个小伙子又来了。有了他们帮着搬书，托尔斯泰轻松多了。正当他们忙碌时，做杂务的仆人端着一盆洗衣水出来，她看也没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哗</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地一下把水泼到院子里。两个年轻人吓了一跳，手里的书都掉到地上，身上的衣服也被弄脏了。仆人连连道歉，拿来干净的毛巾让他们擦拭。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algn="dist"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第二天，托尔斯泰忽然宣布收其中一个年轻人为徒，仆人不解：</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为什么是他，而不是另一个？</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托尔斯泰微微一笑：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这件事还要感谢你泼的那盆脏水啊。当书本和衣服同时被弄脏的时候，他们一个只顾着擦衣服，一个却根本没在意衣服被打湿，而是小心认真地把书擦干净，放在太阳下晒。他们两个，哪个对知识</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更</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尊重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666185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2"/>
          <a:stretch>
            <a:fillRect/>
          </a:stretch>
        </p:blipFill>
        <p:spPr>
          <a:xfrm>
            <a:off x="432125" y="4653552"/>
            <a:ext cx="999059" cy="416916"/>
          </a:xfrm>
          <a:prstGeom prst="rect">
            <a:avLst/>
          </a:prstGeom>
        </p:spPr>
      </p:pic>
      <p:pic>
        <p:nvPicPr>
          <p:cNvPr id="12" name="图片 11"/>
          <p:cNvPicPr>
            <a:picLocks noChangeAspect="1"/>
          </p:cNvPicPr>
          <p:nvPr/>
        </p:nvPicPr>
        <p:blipFill>
          <a:blip r:embed="rId2"/>
          <a:stretch>
            <a:fillRect/>
          </a:stretch>
        </p:blipFill>
        <p:spPr>
          <a:xfrm>
            <a:off x="433733" y="4119363"/>
            <a:ext cx="999059" cy="416916"/>
          </a:xfrm>
          <a:prstGeom prst="rect">
            <a:avLst/>
          </a:prstGeom>
        </p:spPr>
      </p:pic>
      <p:sp>
        <p:nvSpPr>
          <p:cNvPr id="2" name="内容占位符 1"/>
          <p:cNvSpPr>
            <a:spLocks noGrp="1"/>
          </p:cNvSpPr>
          <p:nvPr>
            <p:ph idx="1"/>
          </p:nvPr>
        </p:nvSpPr>
        <p:spPr>
          <a:xfrm>
            <a:off x="360854" y="1781869"/>
            <a:ext cx="11485848" cy="4454233"/>
          </a:xfrm>
        </p:spPr>
        <p:txBody>
          <a:bodyPr/>
          <a:lstStyle/>
          <a:p>
            <a:pPr hangingPunct="0">
              <a:spcAft>
                <a:spcPts val="0"/>
              </a:spcAft>
            </a:pPr>
            <a:r>
              <a:rPr lang="zh-CN" altLang="zh-CN" b="1"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成语辨析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3AB54A"/>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3AB54A"/>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3AB54A"/>
                </a:solidFill>
                <a:latin typeface="Times New Roman" panose="02020603050405020304" pitchFamily="18" charset="0"/>
                <a:ea typeface="黑体" panose="02010609060101010101" pitchFamily="49" charset="-122"/>
                <a:cs typeface="Times New Roman" panose="02020603050405020304" pitchFamily="18" charset="0"/>
              </a:rPr>
              <a:t>衣冠楚楚</a:t>
            </a:r>
            <a:r>
              <a:rPr lang="en-US" altLang="zh-CN" b="1" dirty="0">
                <a:solidFill>
                  <a:srgbClr val="3AB54A"/>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3AB54A"/>
                </a:solidFill>
                <a:latin typeface="Times New Roman" panose="02020603050405020304" pitchFamily="18" charset="0"/>
                <a:ea typeface="黑体" panose="02010609060101010101" pitchFamily="49" charset="-122"/>
                <a:cs typeface="Times New Roman" panose="02020603050405020304" pitchFamily="18" charset="0"/>
              </a:rPr>
              <a:t>道貌岸然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衣冠楚楚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：形容穿戴整齐、漂亮。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道貌岸然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：形容神态庄严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现多含讥讽意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相同点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二者都与人的外表有关。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不同点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衣冠楚楚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侧重于描述一个人的衣着穿戴整齐漂亮，是对其外在形象的直接描述；是中性词。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道貌岸然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则侧重于描述一个人的神态庄重严肃，有时带有讽刺意味，指出其外表与内心的不一致；多带有贬义色彩</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教材晒清单.EPS" descr="id:2147488590;FounderCES"/>
          <p:cNvPicPr/>
          <p:nvPr/>
        </p:nvPicPr>
        <p:blipFill>
          <a:blip r:embed="rId3">
            <a:clrChange>
              <a:clrFrom>
                <a:srgbClr val="000000">
                  <a:alpha val="0"/>
                </a:srgbClr>
              </a:clrFrom>
              <a:clrTo>
                <a:srgbClr val="000000">
                  <a:alpha val="0"/>
                </a:srgbClr>
              </a:clrTo>
            </a:clrChange>
          </a:blip>
          <a:stretch>
            <a:fillRect/>
          </a:stretch>
        </p:blipFill>
        <p:spPr>
          <a:xfrm>
            <a:off x="3579794" y="764704"/>
            <a:ext cx="5035692" cy="484818"/>
          </a:xfrm>
          <a:prstGeom prst="rect">
            <a:avLst/>
          </a:prstGeom>
        </p:spPr>
      </p:pic>
      <p:pic>
        <p:nvPicPr>
          <p:cNvPr id="4" name="21XBS1.EPS" descr="id:2147488597;FounderCES"/>
          <p:cNvPicPr/>
          <p:nvPr/>
        </p:nvPicPr>
        <p:blipFill>
          <a:blip r:embed="rId4">
            <a:clrChange>
              <a:clrFrom>
                <a:srgbClr val="FFFFFF"/>
              </a:clrFrom>
              <a:clrTo>
                <a:srgbClr val="FFFFFF">
                  <a:alpha val="0"/>
                </a:srgbClr>
              </a:clrTo>
            </a:clrChange>
          </a:blip>
          <a:stretch>
            <a:fillRect/>
          </a:stretch>
        </p:blipFill>
        <p:spPr>
          <a:xfrm>
            <a:off x="347911" y="1329398"/>
            <a:ext cx="2016224" cy="371410"/>
          </a:xfrm>
          <a:prstGeom prst="rect">
            <a:avLst/>
          </a:prstGeom>
        </p:spPr>
      </p:pic>
    </p:spTree>
    <p:extLst>
      <p:ext uri="{BB962C8B-B14F-4D97-AF65-F5344CB8AC3E}">
        <p14:creationId xmlns:p14="http://schemas.microsoft.com/office/powerpoint/2010/main" val="18639883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83610"/>
            <a:ext cx="11485848" cy="3970318"/>
          </a:xfrm>
        </p:spPr>
        <p:txBody>
          <a:bodyPr/>
          <a:lstStyle/>
          <a:p>
            <a:pPr algn="ctr" hangingPunct="0">
              <a:spcAft>
                <a:spcPts val="0"/>
              </a:spcAft>
            </a:pPr>
            <a:r>
              <a:rPr lang="zh-CN" altLang="zh-CN" b="1" dirty="0">
                <a:solidFill>
                  <a:srgbClr val="F79344"/>
                </a:solidFill>
                <a:latin typeface="Times New Roman" panose="02020603050405020304" pitchFamily="18" charset="0"/>
                <a:ea typeface="宋体" panose="02010600030101010101" pitchFamily="2" charset="-122"/>
                <a:cs typeface="Times New Roman" panose="02020603050405020304" pitchFamily="18" charset="0"/>
              </a:rPr>
              <a:t>托尔斯泰和一枚硬币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托尔斯泰虽然很有名，又出身贵族，但喜欢和平民百姓在一起，与他们交朋友，从不摆大作家的架子。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一次，他长途旅行时，路过一个小火车站。他想到车站上走走，便来到月台上。这时，一列客车正要开动，汽笛已经拉响了。托尔斯泰正在月台上慢慢走着，忽然，一位女士从列车车窗里冲他直喊：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老头儿！老头儿！快替我到候车室把我的手提包取来，我忘记提过来了。</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素材运用.EPS" descr="id:2147488682;FounderCES"/>
          <p:cNvPicPr/>
          <p:nvPr/>
        </p:nvPicPr>
        <p:blipFill>
          <a:blip r:embed="rId2"/>
          <a:stretch>
            <a:fillRect/>
          </a:stretch>
        </p:blipFill>
        <p:spPr>
          <a:xfrm>
            <a:off x="478582" y="838323"/>
            <a:ext cx="2015490" cy="388620"/>
          </a:xfrm>
          <a:prstGeom prst="rect">
            <a:avLst/>
          </a:prstGeom>
        </p:spPr>
      </p:pic>
      <p:grpSp>
        <p:nvGrpSpPr>
          <p:cNvPr id="8" name="组合 7"/>
          <p:cNvGrpSpPr/>
          <p:nvPr/>
        </p:nvGrpSpPr>
        <p:grpSpPr>
          <a:xfrm>
            <a:off x="478582" y="1334027"/>
            <a:ext cx="872415" cy="461665"/>
            <a:chOff x="342748" y="1248196"/>
            <a:chExt cx="872415" cy="461665"/>
          </a:xfrm>
        </p:grpSpPr>
        <p:pic>
          <p:nvPicPr>
            <p:cNvPr id="7" name="BS25.EPS" descr="id:2147488689;FounderCES"/>
            <p:cNvPicPr/>
            <p:nvPr/>
          </p:nvPicPr>
          <p:blipFill>
            <a:blip r:embed="rId3"/>
            <a:stretch>
              <a:fillRect/>
            </a:stretch>
          </p:blipFill>
          <p:spPr>
            <a:xfrm>
              <a:off x="342748" y="1277813"/>
              <a:ext cx="872415" cy="395605"/>
            </a:xfrm>
            <a:prstGeom prst="rect">
              <a:avLst/>
            </a:prstGeom>
          </p:spPr>
        </p:pic>
        <p:sp>
          <p:nvSpPr>
            <p:cNvPr id="6" name="矩形 5"/>
            <p:cNvSpPr/>
            <p:nvPr/>
          </p:nvSpPr>
          <p:spPr>
            <a:xfrm>
              <a:off x="342748" y="1248196"/>
              <a:ext cx="803425" cy="461665"/>
            </a:xfrm>
            <a:prstGeom prst="rect">
              <a:avLst/>
            </a:prstGeom>
          </p:spPr>
          <p:txBody>
            <a:bodyPr wrap="none">
              <a:spAutoFit/>
            </a:bodyPr>
            <a:lstStyle/>
            <a:p>
              <a:r>
                <a:rPr lang="zh-CN" altLang="zh-CN" sz="2400" dirty="0" smtClean="0">
                  <a:solidFill>
                    <a:schemeClr val="bg1"/>
                  </a:solidFill>
                  <a:ea typeface="黑体" panose="02010609060101010101" pitchFamily="49" charset="-122"/>
                  <a:cs typeface="Times New Roman" panose="02020603050405020304" pitchFamily="18" charset="0"/>
                </a:rPr>
                <a:t>素材</a:t>
              </a:r>
              <a:endParaRPr lang="zh-CN" altLang="en-US" dirty="0">
                <a:solidFill>
                  <a:schemeClr val="bg1"/>
                </a:solidFill>
              </a:endParaRPr>
            </a:p>
          </p:txBody>
        </p:sp>
      </p:grpSp>
    </p:spTree>
    <p:extLst>
      <p:ext uri="{BB962C8B-B14F-4D97-AF65-F5344CB8AC3E}">
        <p14:creationId xmlns:p14="http://schemas.microsoft.com/office/powerpoint/2010/main" val="204317016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原来，这位女士见托尔斯泰衣着简朴，还沾了不少尘土，把他当作车站的搬运工了。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托尔斯泰赶忙跑进候车室拿来提包，递给了这位女士。</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女士感激地说：</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谢谢啦！</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随手递给托尔斯泰一枚硬币，</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这是赏给你的。</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托尔斯泰接过硬币，瞧了瞧，装进了口袋。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正巧，女士身边有个旅客认出了这个风尘仆仆的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搬运工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，就大声对女士叫道：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太太，您知道您赏钱给谁了吗？他就是列夫</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托尔斯泰呀！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4101634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indent="630555"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啊！老天爷呀！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女士惊呼起来，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我这是在干什么事呀！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她对托尔斯泰急切地解释说：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托尔斯泰先生！托尔斯泰先生！看在老天的面子上，请别计较！请把硬币还给我吧，我怎么会给您小费，多不好意思！我这是干出什么事来啦。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太太，您干吗这么激动？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托尔斯泰平静地说，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您又没做什么坏事！这个硬币是我挣来的，我得收下。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汽笛再次长鸣，列车缓缓开动，带走了那位惶惑不安的女士。</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托尔斯泰微笑着，目送列车远去，又继续他的旅行了。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ED028C"/>
                </a:solidFill>
                <a:latin typeface="Times New Roman" panose="02020603050405020304" pitchFamily="18" charset="0"/>
                <a:ea typeface="黑体" panose="02010609060101010101" pitchFamily="49" charset="-122"/>
                <a:cs typeface="Times New Roman" panose="02020603050405020304" pitchFamily="18" charset="0"/>
              </a:rPr>
              <a:t>适用话题</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为人低调</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幽默化解他人尴尬</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格局</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542425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424680" y="881561"/>
            <a:ext cx="1296144" cy="416916"/>
          </a:xfrm>
          <a:prstGeom prst="rect">
            <a:avLst/>
          </a:prstGeom>
        </p:spPr>
      </p:pic>
      <p:sp>
        <p:nvSpPr>
          <p:cNvPr id="2" name="内容占位符 1"/>
          <p:cNvSpPr>
            <a:spLocks noGrp="1"/>
          </p:cNvSpPr>
          <p:nvPr>
            <p:ph idx="1"/>
          </p:nvPr>
        </p:nvSpPr>
        <p:spPr>
          <a:xfrm>
            <a:off x="360854" y="746120"/>
            <a:ext cx="11485848" cy="2792239"/>
          </a:xfrm>
        </p:spPr>
        <p:txBody>
          <a:bodyPr/>
          <a:lstStyle/>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即境活用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由于孟加拉地处亚热带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湿热多雨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那里的男人们更喜欢轻便、凉爽、随洗随干的衣服。平时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人们衣着比较随便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衣冠楚楚</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者少见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城里人爱穿无领宽袖长衫。</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某国习惯了当审判者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对于本国的状况需要经由他方审议表现出极度不满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不仅不接受建议、不采取行动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反而</a:t>
            </a:r>
            <a:r>
              <a:rPr lang="zh-CN" altLang="zh-CN" b="1" u="sng" dirty="0">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道貌岸然</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地大谈别国的问题</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41946595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424680" y="4445821"/>
            <a:ext cx="1296144" cy="416916"/>
          </a:xfrm>
          <a:prstGeom prst="rect">
            <a:avLst/>
          </a:prstGeom>
        </p:spPr>
      </p:pic>
      <p:pic>
        <p:nvPicPr>
          <p:cNvPr id="4" name="图片 3"/>
          <p:cNvPicPr>
            <a:picLocks noChangeAspect="1"/>
          </p:cNvPicPr>
          <p:nvPr/>
        </p:nvPicPr>
        <p:blipFill>
          <a:blip r:embed="rId2"/>
          <a:stretch>
            <a:fillRect/>
          </a:stretch>
        </p:blipFill>
        <p:spPr>
          <a:xfrm>
            <a:off x="432125" y="2894195"/>
            <a:ext cx="999059" cy="416916"/>
          </a:xfrm>
          <a:prstGeom prst="rect">
            <a:avLst/>
          </a:prstGeom>
        </p:spPr>
      </p:pic>
      <p:pic>
        <p:nvPicPr>
          <p:cNvPr id="5" name="图片 4"/>
          <p:cNvPicPr>
            <a:picLocks noChangeAspect="1"/>
          </p:cNvPicPr>
          <p:nvPr/>
        </p:nvPicPr>
        <p:blipFill>
          <a:blip r:embed="rId2"/>
          <a:stretch>
            <a:fillRect/>
          </a:stretch>
        </p:blipFill>
        <p:spPr>
          <a:xfrm>
            <a:off x="433733" y="2403470"/>
            <a:ext cx="999059" cy="416916"/>
          </a:xfrm>
          <a:prstGeom prst="rect">
            <a:avLst/>
          </a:prstGeom>
        </p:spPr>
      </p:pic>
      <p:sp>
        <p:nvSpPr>
          <p:cNvPr id="2" name="内容占位符 1"/>
          <p:cNvSpPr>
            <a:spLocks noGrp="1"/>
          </p:cNvSpPr>
          <p:nvPr>
            <p:ph idx="1"/>
          </p:nvPr>
        </p:nvSpPr>
        <p:spPr>
          <a:xfrm>
            <a:off x="360854" y="746120"/>
            <a:ext cx="11485848" cy="5719194"/>
          </a:xfrm>
        </p:spPr>
        <p:txBody>
          <a:bodyPr/>
          <a:lstStyle/>
          <a:p>
            <a:pPr hangingPunct="0">
              <a:lnSpc>
                <a:spcPct val="140000"/>
              </a:lnSpc>
              <a:spcAft>
                <a:spcPts val="0"/>
              </a:spcAft>
            </a:pPr>
            <a:r>
              <a:rPr lang="en-US" altLang="zh-CN" b="1" dirty="0">
                <a:solidFill>
                  <a:srgbClr val="3AB54A"/>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3AB54A"/>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3AB54A"/>
                </a:solidFill>
                <a:latin typeface="Times New Roman" panose="02020603050405020304" pitchFamily="18" charset="0"/>
                <a:ea typeface="黑体" panose="02010609060101010101" pitchFamily="49" charset="-122"/>
                <a:cs typeface="Times New Roman" panose="02020603050405020304" pitchFamily="18" charset="0"/>
              </a:rPr>
              <a:t>截然不同</a:t>
            </a:r>
            <a:r>
              <a:rPr lang="en-US" altLang="zh-CN" b="1" dirty="0">
                <a:solidFill>
                  <a:srgbClr val="3AB54A"/>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3AB54A"/>
                </a:solidFill>
                <a:latin typeface="Times New Roman" panose="02020603050405020304" pitchFamily="18" charset="0"/>
                <a:ea typeface="黑体" panose="02010609060101010101" pitchFamily="49" charset="-122"/>
                <a:cs typeface="Times New Roman" panose="02020603050405020304" pitchFamily="18" charset="0"/>
              </a:rPr>
              <a:t>迥然不同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截然不同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：两种事物毫无共同之处。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迥然不同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：形容差别很大。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相同点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二者都有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差别大，不一样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的意思。</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不同点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截然不同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断然分开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的意思，形容两种事物没有一点共同之处，说明相比较的两个事物之间没有任何联系，因此它们的区别自然也就非常大。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迥然不同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则只强调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差别很大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即境活用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是尽快回归蔡斌麾下重组的中国女排</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还是重拾留洋之路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朱婷并没有回应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但网友对朱婷的复出有</a:t>
            </a:r>
            <a:r>
              <a:rPr lang="zh-CN" altLang="zh-CN" b="1" u="sng" dirty="0">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截然不同</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的看法。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新疆地大物博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游客来一次往往只能游览北疆或者南疆的部分风景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南北疆风景又</a:t>
            </a:r>
            <a:r>
              <a:rPr lang="zh-CN" altLang="zh-CN" b="1" u="sng" dirty="0">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迥然不同</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19083858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424680" y="4949877"/>
            <a:ext cx="1296144" cy="416916"/>
          </a:xfrm>
          <a:prstGeom prst="rect">
            <a:avLst/>
          </a:prstGeom>
        </p:spPr>
      </p:pic>
      <p:pic>
        <p:nvPicPr>
          <p:cNvPr id="5" name="图片 4"/>
          <p:cNvPicPr>
            <a:picLocks noChangeAspect="1"/>
          </p:cNvPicPr>
          <p:nvPr/>
        </p:nvPicPr>
        <p:blipFill>
          <a:blip r:embed="rId2"/>
          <a:stretch>
            <a:fillRect/>
          </a:stretch>
        </p:blipFill>
        <p:spPr>
          <a:xfrm>
            <a:off x="432125" y="2894195"/>
            <a:ext cx="999059" cy="416916"/>
          </a:xfrm>
          <a:prstGeom prst="rect">
            <a:avLst/>
          </a:prstGeom>
        </p:spPr>
      </p:pic>
      <p:pic>
        <p:nvPicPr>
          <p:cNvPr id="6" name="图片 5"/>
          <p:cNvPicPr>
            <a:picLocks noChangeAspect="1"/>
          </p:cNvPicPr>
          <p:nvPr/>
        </p:nvPicPr>
        <p:blipFill>
          <a:blip r:embed="rId2"/>
          <a:stretch>
            <a:fillRect/>
          </a:stretch>
        </p:blipFill>
        <p:spPr>
          <a:xfrm>
            <a:off x="433733" y="2403470"/>
            <a:ext cx="999059" cy="416916"/>
          </a:xfrm>
          <a:prstGeom prst="rect">
            <a:avLst/>
          </a:prstGeom>
        </p:spPr>
      </p:pic>
      <p:sp>
        <p:nvSpPr>
          <p:cNvPr id="2" name="内容占位符 1"/>
          <p:cNvSpPr>
            <a:spLocks noGrp="1"/>
          </p:cNvSpPr>
          <p:nvPr>
            <p:ph idx="1"/>
          </p:nvPr>
        </p:nvSpPr>
        <p:spPr>
          <a:xfrm>
            <a:off x="360854" y="746120"/>
            <a:ext cx="11485848" cy="5719194"/>
          </a:xfrm>
        </p:spPr>
        <p:txBody>
          <a:bodyPr/>
          <a:lstStyle/>
          <a:p>
            <a:pPr hangingPunct="0">
              <a:lnSpc>
                <a:spcPct val="140000"/>
              </a:lnSpc>
              <a:spcAft>
                <a:spcPts val="0"/>
              </a:spcAft>
            </a:pPr>
            <a:r>
              <a:rPr lang="en-US" altLang="zh-CN" b="1" dirty="0">
                <a:solidFill>
                  <a:srgbClr val="3AB54A"/>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3AB54A"/>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3AB54A"/>
                </a:solidFill>
                <a:latin typeface="Times New Roman" panose="02020603050405020304" pitchFamily="18" charset="0"/>
                <a:ea typeface="黑体" panose="02010609060101010101" pitchFamily="49" charset="-122"/>
                <a:cs typeface="Times New Roman" panose="02020603050405020304" pitchFamily="18" charset="0"/>
              </a:rPr>
              <a:t>饱经风霜</a:t>
            </a:r>
            <a:r>
              <a:rPr lang="en-US" altLang="zh-CN" b="1" dirty="0">
                <a:solidFill>
                  <a:srgbClr val="3AB54A"/>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3AB54A"/>
                </a:solidFill>
                <a:latin typeface="Times New Roman" panose="02020603050405020304" pitchFamily="18" charset="0"/>
                <a:ea typeface="黑体" panose="02010609060101010101" pitchFamily="49" charset="-122"/>
                <a:cs typeface="Times New Roman" panose="02020603050405020304" pitchFamily="18" charset="0"/>
              </a:rPr>
              <a:t>饱经沧桑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饱经风霜</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：形容经历过很多艰难困苦。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饱经沧桑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：形容经历过很多世事变迁。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相同点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二者都形容经历了许多磨难或变化。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不同点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饱经风霜</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侧重于形容人因长期经历艰难困苦而在外貌或神态上留下的痕迹；常用于描述人的面容、神态等，带有一种坚韧、历经磨难的意味。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饱经沧桑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侧重于形容人或事物经历了长时间的世事变迁，尤其是重大变化；常用于描述人生、历史、时代等，带有一种岁月沉淀、世事无常的意味。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即境活用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父亲那双</a:t>
            </a:r>
            <a:r>
              <a:rPr lang="zh-CN" altLang="zh-CN" b="1" u="sng" dirty="0">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饱经风霜</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记录了他为家庭辛勤付出的点点滴滴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让我们深感敬佩。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这棵老树</a:t>
            </a:r>
            <a:r>
              <a:rPr lang="zh-CN" altLang="zh-CN" b="1" u="sng" dirty="0">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饱经沧桑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树干上布满了岁月的痕迹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但它依然枝繁叶茂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生机勃勃</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31954796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424680" y="3077669"/>
            <a:ext cx="1296144" cy="416916"/>
          </a:xfrm>
          <a:prstGeom prst="rect">
            <a:avLst/>
          </a:prstGeom>
        </p:spPr>
      </p:pic>
      <p:sp>
        <p:nvSpPr>
          <p:cNvPr id="2" name="内容占位符 1"/>
          <p:cNvSpPr>
            <a:spLocks noGrp="1"/>
          </p:cNvSpPr>
          <p:nvPr>
            <p:ph idx="1"/>
          </p:nvPr>
        </p:nvSpPr>
        <p:spPr>
          <a:xfrm>
            <a:off x="360854" y="746120"/>
            <a:ext cx="11485848" cy="4454233"/>
          </a:xfrm>
        </p:spPr>
        <p:txBody>
          <a:bodyPr/>
          <a:lstStyle/>
          <a:p>
            <a:pPr hangingPunct="0">
              <a:spcAft>
                <a:spcPts val="0"/>
              </a:spcAft>
            </a:pPr>
            <a:r>
              <a:rPr lang="zh-CN" altLang="zh-CN" b="1"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词语积累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EE3E35"/>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EE3E35"/>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E3E35"/>
                </a:solidFill>
                <a:latin typeface="Times New Roman" panose="02020603050405020304" pitchFamily="18" charset="0"/>
                <a:ea typeface="黑体" panose="02010609060101010101" pitchFamily="49" charset="-122"/>
                <a:cs typeface="Times New Roman" panose="02020603050405020304" pitchFamily="18" charset="0"/>
              </a:rPr>
              <a:t>花言巧语</a:t>
            </a:r>
            <a:r>
              <a:rPr lang="zh-CN" altLang="zh-CN" b="1" dirty="0">
                <a:solidFill>
                  <a:srgbClr val="EE3E35"/>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虚假而动听的话；说虚假而动听的话。</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EE3E35"/>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EE3E35"/>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E3E35"/>
                </a:solidFill>
                <a:latin typeface="Times New Roman" panose="02020603050405020304" pitchFamily="18" charset="0"/>
                <a:ea typeface="黑体" panose="02010609060101010101" pitchFamily="49" charset="-122"/>
                <a:cs typeface="Times New Roman" panose="02020603050405020304" pitchFamily="18" charset="0"/>
              </a:rPr>
              <a:t>衣衫褴褛</a:t>
            </a:r>
            <a:r>
              <a:rPr lang="zh-CN" altLang="zh-CN" b="1" dirty="0">
                <a:solidFill>
                  <a:srgbClr val="EE3E35"/>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形容衣服破烂不堪。</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EE3E35"/>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EE3E35"/>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E3E35"/>
                </a:solidFill>
                <a:latin typeface="Times New Roman" panose="02020603050405020304" pitchFamily="18" charset="0"/>
                <a:ea typeface="黑体" panose="02010609060101010101" pitchFamily="49" charset="-122"/>
                <a:cs typeface="Times New Roman" panose="02020603050405020304" pitchFamily="18" charset="0"/>
              </a:rPr>
              <a:t>无可救药</a:t>
            </a:r>
            <a:r>
              <a:rPr lang="zh-CN" altLang="zh-CN" b="1" dirty="0">
                <a:solidFill>
                  <a:srgbClr val="EE3E35"/>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病重到已无法救治，比喻人或事物坏到无法挽救的地步。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即境活用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在面对困难时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真正的朋友不会用</a:t>
            </a:r>
            <a:r>
              <a:rPr lang="zh-CN" altLang="zh-CN" b="1" u="sng" dirty="0">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花言巧语</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来敷衍你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而是真诚地给予帮助和支持。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尽管他</a:t>
            </a:r>
            <a:r>
              <a:rPr lang="zh-CN" altLang="zh-CN" b="1" u="sng" dirty="0">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衣衫褴褛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但他的眼神中却流露出一种坚定的信念。</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他狂妄自大到</a:t>
            </a:r>
            <a:r>
              <a:rPr lang="zh-CN" altLang="zh-CN" b="1" u="sng" dirty="0">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无可救药</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486347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90581"/>
            <a:ext cx="11485848" cy="3346237"/>
          </a:xfrm>
        </p:spPr>
        <p:txBody>
          <a:bodyPr/>
          <a:lstStyle/>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《复活》是托尔斯泰根据一个法官的真实见闻创作而成的。托尔斯泰自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年代末开始构思，</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1899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年完成。此时，沙皇专制下官僚制度的腐败和农奴制的破败暴露无遗，持续了一个世纪的反专制农奴制的社会变革运动全面激化，因此托尔斯泰的创作中会表现出强烈的民主倾向和社会批判倾向。同时，他的</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自我完善思想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勿以暴力抗恶思想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，也越来越明显且坚定。这两个方面的思想在《复活》中得到了全面集中的展现</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相关链接.EPS" descr="id:2147488604;FounderCES"/>
          <p:cNvPicPr/>
          <p:nvPr/>
        </p:nvPicPr>
        <p:blipFill>
          <a:blip r:embed="rId2">
            <a:clrChange>
              <a:clrFrom>
                <a:srgbClr val="000000">
                  <a:alpha val="0"/>
                </a:srgbClr>
              </a:clrFrom>
              <a:clrTo>
                <a:srgbClr val="000000">
                  <a:alpha val="0"/>
                </a:srgbClr>
              </a:clrTo>
            </a:clrChange>
          </a:blip>
          <a:stretch>
            <a:fillRect/>
          </a:stretch>
        </p:blipFill>
        <p:spPr>
          <a:xfrm>
            <a:off x="406574" y="836712"/>
            <a:ext cx="2015490" cy="388620"/>
          </a:xfrm>
          <a:prstGeom prst="rect">
            <a:avLst/>
          </a:prstGeom>
        </p:spPr>
      </p:pic>
      <p:grpSp>
        <p:nvGrpSpPr>
          <p:cNvPr id="10" name="组合 9"/>
          <p:cNvGrpSpPr/>
          <p:nvPr/>
        </p:nvGrpSpPr>
        <p:grpSpPr>
          <a:xfrm>
            <a:off x="406575" y="1466678"/>
            <a:ext cx="1460162" cy="461665"/>
            <a:chOff x="345811" y="1394670"/>
            <a:chExt cx="1460162" cy="461665"/>
          </a:xfrm>
        </p:grpSpPr>
        <p:pic>
          <p:nvPicPr>
            <p:cNvPr id="4" name="BS23A.EPS" descr="id:2147488611;FounderCES"/>
            <p:cNvPicPr/>
            <p:nvPr/>
          </p:nvPicPr>
          <p:blipFill>
            <a:blip r:embed="rId3"/>
            <a:stretch>
              <a:fillRect/>
            </a:stretch>
          </p:blipFill>
          <p:spPr>
            <a:xfrm>
              <a:off x="345811" y="1412776"/>
              <a:ext cx="1460162" cy="432048"/>
            </a:xfrm>
            <a:prstGeom prst="rect">
              <a:avLst/>
            </a:prstGeom>
          </p:spPr>
        </p:pic>
        <p:sp>
          <p:nvSpPr>
            <p:cNvPr id="9" name="矩形 8"/>
            <p:cNvSpPr/>
            <p:nvPr/>
          </p:nvSpPr>
          <p:spPr>
            <a:xfrm>
              <a:off x="354863" y="1394670"/>
              <a:ext cx="1422184" cy="461665"/>
            </a:xfrm>
            <a:prstGeom prst="rect">
              <a:avLst/>
            </a:prstGeom>
          </p:spPr>
          <p:txBody>
            <a:bodyPr wrap="none">
              <a:spAutoFit/>
            </a:bodyPr>
            <a:lstStyle/>
            <a:p>
              <a:r>
                <a:rPr lang="zh-CN" altLang="zh-CN" sz="2400">
                  <a:solidFill>
                    <a:srgbClr val="000000"/>
                  </a:solidFill>
                  <a:ea typeface="黑体" panose="02010609060101010101" pitchFamily="49" charset="-122"/>
                  <a:cs typeface="Times New Roman" panose="02020603050405020304" pitchFamily="18" charset="0"/>
                </a:rPr>
                <a:t>背景解读</a:t>
              </a:r>
              <a:endParaRPr lang="zh-CN" altLang="en-US"/>
            </a:p>
          </p:txBody>
        </p:sp>
      </p:grpSp>
    </p:spTree>
    <p:extLst>
      <p:ext uri="{BB962C8B-B14F-4D97-AF65-F5344CB8AC3E}">
        <p14:creationId xmlns:p14="http://schemas.microsoft.com/office/powerpoint/2010/main" val="36734252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3346237"/>
          </a:xfrm>
        </p:spPr>
        <p:txBody>
          <a:bodyPr/>
          <a:lstStyle/>
          <a:p>
            <a:pPr algn="ctr" hangingPunct="0">
              <a:spcAft>
                <a:spcPts val="0"/>
              </a:spcAft>
            </a:pPr>
            <a:r>
              <a:rPr lang="zh-CN" altLang="zh-CN" b="1" dirty="0">
                <a:solidFill>
                  <a:srgbClr val="F79344"/>
                </a:solidFill>
                <a:latin typeface="Times New Roman" panose="02020603050405020304" pitchFamily="18" charset="0"/>
                <a:ea typeface="宋体" panose="02010600030101010101" pitchFamily="2" charset="-122"/>
                <a:cs typeface="Times New Roman" panose="02020603050405020304" pitchFamily="18" charset="0"/>
              </a:rPr>
              <a:t>批判现实主义的形成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批判现实主义特指</a:t>
            </a:r>
            <a:r>
              <a:rPr lang="en-US"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19</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世纪在欧洲形成的一种文艺思潮和创作方法，批判现实主义文学是在继承以往文学中的现实主义传统的基础上形成的。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代表作家有法国的司汤达、巴尔扎克，英国的狄更斯，俄国的托尔斯泰等；代表作品有《红与黑》《人间喜剧》《艰难时代》《复活》等。中国明清时期的《儒林外史》《官场现形记》《二十年目睹之怪现状》都属于批判现实主义小说</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9" name="组合 8"/>
          <p:cNvGrpSpPr/>
          <p:nvPr/>
        </p:nvGrpSpPr>
        <p:grpSpPr>
          <a:xfrm>
            <a:off x="478582" y="836712"/>
            <a:ext cx="1460162" cy="461665"/>
            <a:chOff x="345811" y="1394670"/>
            <a:chExt cx="1460162" cy="461665"/>
          </a:xfrm>
        </p:grpSpPr>
        <p:pic>
          <p:nvPicPr>
            <p:cNvPr id="10" name="BS23A.EPS" descr="id:2147488611;FounderCES"/>
            <p:cNvPicPr/>
            <p:nvPr/>
          </p:nvPicPr>
          <p:blipFill>
            <a:blip r:embed="rId2"/>
            <a:stretch>
              <a:fillRect/>
            </a:stretch>
          </p:blipFill>
          <p:spPr>
            <a:xfrm>
              <a:off x="345811" y="1412776"/>
              <a:ext cx="1460162" cy="432048"/>
            </a:xfrm>
            <a:prstGeom prst="rect">
              <a:avLst/>
            </a:prstGeom>
          </p:spPr>
        </p:pic>
        <p:sp>
          <p:nvSpPr>
            <p:cNvPr id="11" name="矩形 10"/>
            <p:cNvSpPr/>
            <p:nvPr/>
          </p:nvSpPr>
          <p:spPr>
            <a:xfrm>
              <a:off x="354863" y="1394670"/>
              <a:ext cx="1422184" cy="461665"/>
            </a:xfrm>
            <a:prstGeom prst="rect">
              <a:avLst/>
            </a:prstGeom>
          </p:spPr>
          <p:txBody>
            <a:bodyPr wrap="none">
              <a:spAutoFit/>
            </a:bodyPr>
            <a:lstStyle/>
            <a:p>
              <a:r>
                <a:rPr lang="zh-CN" altLang="en-US" sz="2400" dirty="0">
                  <a:solidFill>
                    <a:srgbClr val="000000"/>
                  </a:solidFill>
                  <a:ea typeface="黑体" panose="02010609060101010101" pitchFamily="49" charset="-122"/>
                  <a:cs typeface="Times New Roman" panose="02020603050405020304" pitchFamily="18" charset="0"/>
                </a:rPr>
                <a:t>文学常识</a:t>
              </a:r>
              <a:endParaRPr lang="zh-CN" altLang="en-US" dirty="0"/>
            </a:p>
          </p:txBody>
        </p:sp>
      </p:grpSp>
    </p:spTree>
    <p:extLst>
      <p:ext uri="{BB962C8B-B14F-4D97-AF65-F5344CB8AC3E}">
        <p14:creationId xmlns:p14="http://schemas.microsoft.com/office/powerpoint/2010/main" val="34290643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a:spLocks noGrp="1"/>
          </p:cNvSpPr>
          <p:nvPr>
            <p:ph idx="1"/>
          </p:nvPr>
        </p:nvSpPr>
        <p:spPr>
          <a:xfrm>
            <a:off x="360854" y="1349821"/>
            <a:ext cx="11485848" cy="576248"/>
          </a:xfrm>
        </p:spPr>
        <p:txBody>
          <a:bodyPr/>
          <a:lstStyle/>
          <a:p>
            <a:pPr algn="ctr" hangingPunct="0">
              <a:spcAft>
                <a:spcPts val="0"/>
              </a:spcAft>
            </a:pPr>
            <a:r>
              <a:rPr lang="zh-CN" altLang="zh-CN" b="1" dirty="0">
                <a:solidFill>
                  <a:srgbClr val="EB6262"/>
                </a:solidFill>
                <a:latin typeface="Times New Roman" panose="02020603050405020304" pitchFamily="18" charset="0"/>
                <a:ea typeface="黑体" panose="02010609060101010101" pitchFamily="49" charset="-122"/>
                <a:cs typeface="Times New Roman" panose="02020603050405020304" pitchFamily="18" charset="0"/>
              </a:rPr>
              <a:t>文学类文本阅读</a:t>
            </a:r>
            <a:r>
              <a:rPr lang="en-US" altLang="zh-CN" b="1" dirty="0">
                <a:solidFill>
                  <a:srgbClr val="EB6262"/>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B6262"/>
                </a:solidFill>
                <a:latin typeface="Times New Roman" panose="02020603050405020304" pitchFamily="18" charset="0"/>
                <a:ea typeface="黑体" panose="02010609060101010101" pitchFamily="49" charset="-122"/>
                <a:cs typeface="Times New Roman" panose="02020603050405020304" pitchFamily="18" charset="0"/>
              </a:rPr>
              <a:t>小说</a:t>
            </a:r>
            <a:r>
              <a:rPr lang="en-US" altLang="zh-CN" b="1" dirty="0">
                <a:solidFill>
                  <a:srgbClr val="EB6262"/>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B6262"/>
                </a:solidFill>
                <a:latin typeface="Times New Roman" panose="02020603050405020304" pitchFamily="18" charset="0"/>
                <a:ea typeface="黑体" panose="02010609060101010101" pitchFamily="49" charset="-122"/>
                <a:cs typeface="Times New Roman" panose="02020603050405020304" pitchFamily="18" charset="0"/>
              </a:rPr>
              <a:t>之赏析环境描写的</a:t>
            </a:r>
            <a:r>
              <a:rPr lang="zh-CN" altLang="zh-CN" b="1" dirty="0" smtClean="0">
                <a:solidFill>
                  <a:srgbClr val="EB6262"/>
                </a:solidFill>
                <a:latin typeface="Times New Roman" panose="02020603050405020304" pitchFamily="18" charset="0"/>
                <a:ea typeface="黑体" panose="02010609060101010101" pitchFamily="49" charset="-122"/>
                <a:cs typeface="Times New Roman" panose="02020603050405020304" pitchFamily="18" charset="0"/>
              </a:rPr>
              <a:t>手法</a:t>
            </a:r>
            <a:endParaRPr lang="en-US" altLang="zh-CN" b="1" dirty="0" smtClean="0">
              <a:solidFill>
                <a:srgbClr val="EB6262"/>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7" name="高考戳考点.EPS" descr="id:2147488625;FounderCES"/>
          <p:cNvPicPr/>
          <p:nvPr/>
        </p:nvPicPr>
        <p:blipFill>
          <a:blip r:embed="rId2"/>
          <a:stretch>
            <a:fillRect/>
          </a:stretch>
        </p:blipFill>
        <p:spPr>
          <a:xfrm>
            <a:off x="3722846" y="755826"/>
            <a:ext cx="4744720" cy="485775"/>
          </a:xfrm>
          <a:prstGeom prst="rect">
            <a:avLst/>
          </a:prstGeom>
        </p:spPr>
      </p:pic>
      <p:pic>
        <p:nvPicPr>
          <p:cNvPr id="8" name="分析.EPS" descr="id:2147488632;FounderCES"/>
          <p:cNvPicPr/>
          <p:nvPr/>
        </p:nvPicPr>
        <p:blipFill>
          <a:blip r:embed="rId3"/>
          <a:stretch>
            <a:fillRect/>
          </a:stretch>
        </p:blipFill>
        <p:spPr>
          <a:xfrm>
            <a:off x="342748" y="2060848"/>
            <a:ext cx="2015490" cy="370840"/>
          </a:xfrm>
          <a:prstGeom prst="rect">
            <a:avLst/>
          </a:prstGeom>
        </p:spPr>
      </p:pic>
      <p:graphicFrame>
        <p:nvGraphicFramePr>
          <p:cNvPr id="2" name="表格 1"/>
          <p:cNvGraphicFramePr>
            <a:graphicFrameLocks noGrp="1"/>
          </p:cNvGraphicFramePr>
          <p:nvPr>
            <p:extLst>
              <p:ext uri="{D42A27DB-BD31-4B8C-83A1-F6EECF244321}">
                <p14:modId xmlns:p14="http://schemas.microsoft.com/office/powerpoint/2010/main" val="3463913396"/>
              </p:ext>
            </p:extLst>
          </p:nvPr>
        </p:nvGraphicFramePr>
        <p:xfrm>
          <a:off x="343710" y="2577623"/>
          <a:ext cx="11502992" cy="3731698"/>
        </p:xfrm>
        <a:graphic>
          <a:graphicData uri="http://schemas.openxmlformats.org/drawingml/2006/table">
            <a:tbl>
              <a:tblPr firstRow="1" firstCol="1" bandRow="1"/>
              <a:tblGrid>
                <a:gridCol w="2151096">
                  <a:extLst>
                    <a:ext uri="{9D8B030D-6E8A-4147-A177-3AD203B41FA5}">
                      <a16:colId xmlns:a16="http://schemas.microsoft.com/office/drawing/2014/main" val="1317115083"/>
                    </a:ext>
                  </a:extLst>
                </a:gridCol>
                <a:gridCol w="9351896">
                  <a:extLst>
                    <a:ext uri="{9D8B030D-6E8A-4147-A177-3AD203B41FA5}">
                      <a16:colId xmlns:a16="http://schemas.microsoft.com/office/drawing/2014/main" val="1696339906"/>
                    </a:ext>
                  </a:extLst>
                </a:gridCol>
              </a:tblGrid>
              <a:tr h="579954">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学科素养</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C444"/>
                      </a:solidFill>
                      <a:prstDash val="solid"/>
                      <a:round/>
                      <a:headEnd type="none" w="med" len="med"/>
                      <a:tailEnd type="none" w="med" len="med"/>
                    </a:lnL>
                    <a:lnR w="12700" cap="flat" cmpd="sng" algn="ctr">
                      <a:solidFill>
                        <a:srgbClr val="71C444"/>
                      </a:solidFill>
                      <a:prstDash val="solid"/>
                      <a:round/>
                      <a:headEnd type="none" w="med" len="med"/>
                      <a:tailEnd type="none" w="med" len="med"/>
                    </a:lnR>
                    <a:lnT w="12700" cap="flat" cmpd="sng" algn="ctr">
                      <a:solidFill>
                        <a:srgbClr val="71C444"/>
                      </a:solidFill>
                      <a:prstDash val="solid"/>
                      <a:round/>
                      <a:headEnd type="none" w="med" len="med"/>
                      <a:tailEnd type="none" w="med" len="med"/>
                    </a:lnT>
                    <a:lnB w="12700" cap="flat" cmpd="sng" algn="ctr">
                      <a:solidFill>
                        <a:srgbClr val="71C444"/>
                      </a:solidFill>
                      <a:prstDash val="solid"/>
                      <a:round/>
                      <a:headEnd type="none" w="med" len="med"/>
                      <a:tailEnd type="none" w="med" len="med"/>
                    </a:lnB>
                    <a:solidFill>
                      <a:srgbClr val="E4F1DE"/>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思维发展与提升　审美鉴赏与创造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C444"/>
                      </a:solidFill>
                      <a:prstDash val="solid"/>
                      <a:round/>
                      <a:headEnd type="none" w="med" len="med"/>
                      <a:tailEnd type="none" w="med" len="med"/>
                    </a:lnL>
                    <a:lnR w="12700" cap="flat" cmpd="sng" algn="ctr">
                      <a:solidFill>
                        <a:srgbClr val="71C444"/>
                      </a:solidFill>
                      <a:prstDash val="solid"/>
                      <a:round/>
                      <a:headEnd type="none" w="med" len="med"/>
                      <a:tailEnd type="none" w="med" len="med"/>
                    </a:lnR>
                    <a:lnT w="12700" cap="flat" cmpd="sng" algn="ctr">
                      <a:solidFill>
                        <a:srgbClr val="71C444"/>
                      </a:solidFill>
                      <a:prstDash val="solid"/>
                      <a:round/>
                      <a:headEnd type="none" w="med" len="med"/>
                      <a:tailEnd type="none" w="med" len="med"/>
                    </a:lnT>
                    <a:lnB w="12700" cap="flat" cmpd="sng" algn="ctr">
                      <a:solidFill>
                        <a:srgbClr val="71C444"/>
                      </a:solidFill>
                      <a:prstDash val="solid"/>
                      <a:round/>
                      <a:headEnd type="none" w="med" len="med"/>
                      <a:tailEnd type="none" w="med" len="med"/>
                    </a:lnB>
                  </a:tcPr>
                </a:tc>
                <a:extLst>
                  <a:ext uri="{0D108BD9-81ED-4DB2-BD59-A6C34878D82A}">
                    <a16:rowId xmlns:a16="http://schemas.microsoft.com/office/drawing/2014/main" val="13642708"/>
                  </a:ext>
                </a:extLst>
              </a:tr>
              <a:tr h="2571790">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高考解读</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C444"/>
                      </a:solidFill>
                      <a:prstDash val="solid"/>
                      <a:round/>
                      <a:headEnd type="none" w="med" len="med"/>
                      <a:tailEnd type="none" w="med" len="med"/>
                    </a:lnL>
                    <a:lnR w="12700" cap="flat" cmpd="sng" algn="ctr">
                      <a:solidFill>
                        <a:srgbClr val="71C444"/>
                      </a:solidFill>
                      <a:prstDash val="solid"/>
                      <a:round/>
                      <a:headEnd type="none" w="med" len="med"/>
                      <a:tailEnd type="none" w="med" len="med"/>
                    </a:lnR>
                    <a:lnT w="12700" cap="flat" cmpd="sng" algn="ctr">
                      <a:solidFill>
                        <a:srgbClr val="71C444"/>
                      </a:solidFill>
                      <a:prstDash val="solid"/>
                      <a:round/>
                      <a:headEnd type="none" w="med" len="med"/>
                      <a:tailEnd type="none" w="med" len="med"/>
                    </a:lnT>
                    <a:lnB w="12700" cap="flat" cmpd="sng" algn="ctr">
                      <a:solidFill>
                        <a:srgbClr val="71C444"/>
                      </a:solidFill>
                      <a:prstDash val="solid"/>
                      <a:round/>
                      <a:headEnd type="none" w="med" len="med"/>
                      <a:tailEnd type="none" w="med" len="med"/>
                    </a:lnB>
                    <a:solidFill>
                      <a:srgbClr val="E4F1DE"/>
                    </a:solidFill>
                  </a:tcPr>
                </a:tc>
                <a:tc>
                  <a:txBody>
                    <a:bodyPr/>
                    <a:lstStyle/>
                    <a:p>
                      <a:pPr indent="581660" algn="just" hangingPunct="0">
                        <a:lnSpc>
                          <a:spcPct val="150000"/>
                        </a:lnSpc>
                        <a:spcAft>
                          <a:spcPts val="0"/>
                        </a:spcAf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综观近几年高考文学类文本阅读题频繁出现对小说的鉴赏，而分析环境描写几乎是必考题。环境描写是指作者在交代环境时运用的各种描写技巧，包括描写的具体方法</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修辞手法、表达技巧等</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、描写的角度</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写作顺序、观察角度、感觉角度等</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71C444"/>
                      </a:solidFill>
                      <a:prstDash val="solid"/>
                      <a:round/>
                      <a:headEnd type="none" w="med" len="med"/>
                      <a:tailEnd type="none" w="med" len="med"/>
                    </a:lnL>
                    <a:lnR w="12700" cap="flat" cmpd="sng" algn="ctr">
                      <a:solidFill>
                        <a:srgbClr val="71C444"/>
                      </a:solidFill>
                      <a:prstDash val="solid"/>
                      <a:round/>
                      <a:headEnd type="none" w="med" len="med"/>
                      <a:tailEnd type="none" w="med" len="med"/>
                    </a:lnR>
                    <a:lnT w="12700" cap="flat" cmpd="sng" algn="ctr">
                      <a:solidFill>
                        <a:srgbClr val="71C444"/>
                      </a:solidFill>
                      <a:prstDash val="solid"/>
                      <a:round/>
                      <a:headEnd type="none" w="med" len="med"/>
                      <a:tailEnd type="none" w="med" len="med"/>
                    </a:lnT>
                    <a:lnB w="12700" cap="flat" cmpd="sng" algn="ctr">
                      <a:solidFill>
                        <a:srgbClr val="71C444"/>
                      </a:solidFill>
                      <a:prstDash val="solid"/>
                      <a:round/>
                      <a:headEnd type="none" w="med" len="med"/>
                      <a:tailEnd type="none" w="med" len="med"/>
                    </a:lnB>
                  </a:tcPr>
                </a:tc>
                <a:extLst>
                  <a:ext uri="{0D108BD9-81ED-4DB2-BD59-A6C34878D82A}">
                    <a16:rowId xmlns:a16="http://schemas.microsoft.com/office/drawing/2014/main" val="421311094"/>
                  </a:ext>
                </a:extLst>
              </a:tr>
              <a:tr h="579954">
                <a:tc>
                  <a:txBody>
                    <a:bodyPr/>
                    <a:lstStyle/>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常见设</a:t>
                      </a: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问方式</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C444"/>
                      </a:solidFill>
                      <a:prstDash val="solid"/>
                      <a:round/>
                      <a:headEnd type="none" w="med" len="med"/>
                      <a:tailEnd type="none" w="med" len="med"/>
                    </a:lnL>
                    <a:lnR w="12700" cap="flat" cmpd="sng" algn="ctr">
                      <a:solidFill>
                        <a:srgbClr val="71C444"/>
                      </a:solidFill>
                      <a:prstDash val="solid"/>
                      <a:round/>
                      <a:headEnd type="none" w="med" len="med"/>
                      <a:tailEnd type="none" w="med" len="med"/>
                    </a:lnR>
                    <a:lnT w="12700" cap="flat" cmpd="sng" algn="ctr">
                      <a:solidFill>
                        <a:srgbClr val="71C444"/>
                      </a:solidFill>
                      <a:prstDash val="solid"/>
                      <a:round/>
                      <a:headEnd type="none" w="med" len="med"/>
                      <a:tailEnd type="none" w="med" len="med"/>
                    </a:lnT>
                    <a:lnB w="12700" cap="flat" cmpd="sng" algn="ctr">
                      <a:solidFill>
                        <a:srgbClr val="71C444"/>
                      </a:solidFill>
                      <a:prstDash val="solid"/>
                      <a:round/>
                      <a:headEnd type="none" w="med" len="med"/>
                      <a:tailEnd type="none" w="med" len="med"/>
                    </a:lnB>
                    <a:solidFill>
                      <a:srgbClr val="E4F1DE"/>
                    </a:solidFill>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文中画线部分描写了</a:t>
                      </a:r>
                      <a:r>
                        <a:rPr lang="en-US" sz="2400" b="1" dirty="0">
                          <a:solidFill>
                            <a:srgbClr val="000000"/>
                          </a:solidFill>
                          <a:effectLst/>
                          <a:latin typeface="Segoe UI Symbol" panose="020B0502040204020203" pitchFamily="34" charset="0"/>
                          <a:ea typeface="Times New Roman" panose="02020603050405020304" pitchFamily="18" charset="0"/>
                          <a:cs typeface="Segoe UI Symbol" panose="020B0502040204020203" pitchFamily="34"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环境，请分析其表现特色。</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71C444"/>
                      </a:solidFill>
                      <a:prstDash val="solid"/>
                      <a:round/>
                      <a:headEnd type="none" w="med" len="med"/>
                      <a:tailEnd type="none" w="med" len="med"/>
                    </a:lnL>
                    <a:lnR w="12700" cap="flat" cmpd="sng" algn="ctr">
                      <a:solidFill>
                        <a:srgbClr val="71C444"/>
                      </a:solidFill>
                      <a:prstDash val="solid"/>
                      <a:round/>
                      <a:headEnd type="none" w="med" len="med"/>
                      <a:tailEnd type="none" w="med" len="med"/>
                    </a:lnR>
                    <a:lnT w="12700" cap="flat" cmpd="sng" algn="ctr">
                      <a:solidFill>
                        <a:srgbClr val="71C444"/>
                      </a:solidFill>
                      <a:prstDash val="solid"/>
                      <a:round/>
                      <a:headEnd type="none" w="med" len="med"/>
                      <a:tailEnd type="none" w="med" len="med"/>
                    </a:lnT>
                    <a:lnB w="12700" cap="flat" cmpd="sng" algn="ctr">
                      <a:solidFill>
                        <a:srgbClr val="71C444"/>
                      </a:solidFill>
                      <a:prstDash val="solid"/>
                      <a:round/>
                      <a:headEnd type="none" w="med" len="med"/>
                      <a:tailEnd type="none" w="med" len="med"/>
                    </a:lnB>
                  </a:tcPr>
                </a:tc>
                <a:extLst>
                  <a:ext uri="{0D108BD9-81ED-4DB2-BD59-A6C34878D82A}">
                    <a16:rowId xmlns:a16="http://schemas.microsoft.com/office/drawing/2014/main" val="3265356839"/>
                  </a:ext>
                </a:extLst>
              </a:tr>
            </a:tbl>
          </a:graphicData>
        </a:graphic>
      </p:graphicFrame>
    </p:spTree>
    <p:extLst>
      <p:ext uri="{BB962C8B-B14F-4D97-AF65-F5344CB8AC3E}">
        <p14:creationId xmlns:p14="http://schemas.microsoft.com/office/powerpoint/2010/main" val="3181492231"/>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169</TotalTime>
  <Words>2467</Words>
  <Application>Microsoft Office PowerPoint</Application>
  <PresentationFormat>自定义</PresentationFormat>
  <Paragraphs>101</Paragraphs>
  <Slides>22</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22</vt:i4>
      </vt:variant>
    </vt:vector>
  </HeadingPairs>
  <TitlesOfParts>
    <vt:vector size="32" baseType="lpstr">
      <vt:lpstr>仿宋</vt:lpstr>
      <vt:lpstr>黑体</vt:lpstr>
      <vt:lpstr>楷体</vt:lpstr>
      <vt:lpstr>宋体</vt:lpstr>
      <vt:lpstr>微软雅黑</vt:lpstr>
      <vt:lpstr>Arial</vt:lpstr>
      <vt:lpstr>Calibri</vt:lpstr>
      <vt:lpstr>Segoe UI Symbol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382</cp:revision>
  <dcterms:created xsi:type="dcterms:W3CDTF">2020-11-06T05:24:00Z</dcterms:created>
  <dcterms:modified xsi:type="dcterms:W3CDTF">2025-06-24T14:52:20Z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